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6602F-3667-4111-8270-77504505D624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D4880-3743-4D6D-B215-658DE14F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6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3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3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0858-C5D4-4A67-A716-A570D7459472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B327-7CEF-4655-B629-7CF5D883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w1XmFgS4W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I0x0KYChq4" TargetMode="External"/><Relationship Id="rId2" Type="http://schemas.openxmlformats.org/officeDocument/2006/relationships/hyperlink" Target="http://www.youtube.com/watch?v=0niwn2pOE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qbl-olEMrY" TargetMode="External"/><Relationship Id="rId2" Type="http://schemas.openxmlformats.org/officeDocument/2006/relationships/hyperlink" Target="http://www.youtube.com/watch?v=s6UbYHCkoZ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4jF3xTxKWM" TargetMode="External"/><Relationship Id="rId2" Type="http://schemas.openxmlformats.org/officeDocument/2006/relationships/hyperlink" Target="http://www.youtube.com/watch?v=e1EqXE06xr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mptr4_3E28" TargetMode="External"/><Relationship Id="rId2" Type="http://schemas.openxmlformats.org/officeDocument/2006/relationships/hyperlink" Target="http://www.youtube.com/watch?v=XmuMd4FnnY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youtube.com/watch?v=igaRpWIoFa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afeshare.tv/w/wNsjpdHcbu" TargetMode="External"/><Relationship Id="rId2" Type="http://schemas.openxmlformats.org/officeDocument/2006/relationships/hyperlink" Target="http://safeshare.tv/w/ESJropbbP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youtube.com/watch?v=THbY7EL8k5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Golden Age of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1934-1944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Gone With the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Score by Max Steiner </a:t>
            </a:r>
            <a:r>
              <a:rPr lang="en-US" sz="1600" i="1" dirty="0" smtClean="0"/>
              <a:t>(one of 12 he did that </a:t>
            </a:r>
            <a:r>
              <a:rPr lang="en-US" sz="1600" i="1" dirty="0" smtClean="0"/>
              <a:t>year</a:t>
            </a:r>
            <a:r>
              <a:rPr lang="en-US" sz="1600" i="1" dirty="0" smtClean="0"/>
              <a:t>)</a:t>
            </a:r>
          </a:p>
          <a:p>
            <a:pPr lvl="1"/>
            <a:r>
              <a:rPr lang="en-US" i="1" dirty="0" smtClean="0"/>
              <a:t>Wrote 3 </a:t>
            </a:r>
            <a:r>
              <a:rPr lang="en-US" i="1" dirty="0" err="1" smtClean="0"/>
              <a:t>hrs</a:t>
            </a:r>
            <a:r>
              <a:rPr lang="en-US" i="1" dirty="0" smtClean="0"/>
              <a:t> 45 min of music in 4 weeks</a:t>
            </a:r>
            <a:endParaRPr lang="en-US" i="1" dirty="0"/>
          </a:p>
          <a:p>
            <a:pPr lvl="1"/>
            <a:r>
              <a:rPr lang="en-US" i="1" dirty="0" smtClean="0"/>
              <a:t>Was also working on another score and supervising the recording of both works</a:t>
            </a:r>
            <a:endParaRPr lang="en-US" i="1" dirty="0"/>
          </a:p>
          <a:p>
            <a:r>
              <a:rPr lang="en-US" b="1" dirty="0" smtClean="0"/>
              <a:t>Quoted familiar music (Dixie, Taps, 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Used long melodies for themes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073" y="4607560"/>
            <a:ext cx="305192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96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Film Score of the 1930s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Extensive use of music</a:t>
            </a:r>
          </a:p>
          <a:p>
            <a:r>
              <a:rPr lang="en-US" dirty="0" smtClean="0"/>
              <a:t>Full range of orchestral colors</a:t>
            </a:r>
          </a:p>
          <a:p>
            <a:r>
              <a:rPr lang="en-US" dirty="0" smtClean="0"/>
              <a:t>Relied on melody-dominant post-romantic style</a:t>
            </a:r>
          </a:p>
          <a:p>
            <a:r>
              <a:rPr lang="en-US" dirty="0" smtClean="0"/>
              <a:t>Principal themes and moods were established during the opening credits</a:t>
            </a:r>
          </a:p>
          <a:p>
            <a:r>
              <a:rPr lang="en-US" dirty="0" smtClean="0"/>
              <a:t>Musical support for moods, settings, characters and action</a:t>
            </a:r>
          </a:p>
          <a:p>
            <a:r>
              <a:rPr lang="en-US" dirty="0" smtClean="0"/>
              <a:t>Frequent borrowing of familiar melodies</a:t>
            </a:r>
          </a:p>
          <a:p>
            <a:r>
              <a:rPr lang="en-US" dirty="0" smtClean="0"/>
              <a:t>Unity through leitmotifs and thematic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1935</a:t>
            </a:r>
          </a:p>
          <a:p>
            <a:pPr lvl="1"/>
            <a:r>
              <a:rPr lang="en-US" dirty="0" smtClean="0">
                <a:hlinkClick r:id="rId2"/>
              </a:rPr>
              <a:t>Mutiny on the Bounty, </a:t>
            </a:r>
            <a:r>
              <a:rPr lang="en-US" i="1" dirty="0" smtClean="0">
                <a:hlinkClick r:id="rId2"/>
              </a:rPr>
              <a:t>Herbert </a:t>
            </a:r>
            <a:r>
              <a:rPr lang="en-US" i="1" dirty="0" err="1" smtClean="0">
                <a:hlinkClick r:id="rId2"/>
              </a:rPr>
              <a:t>Stothart</a:t>
            </a:r>
            <a:endParaRPr lang="en-US" dirty="0"/>
          </a:p>
          <a:p>
            <a:pPr lvl="1"/>
            <a:r>
              <a:rPr lang="en-US" dirty="0" smtClean="0"/>
              <a:t>The Informer, </a:t>
            </a:r>
            <a:r>
              <a:rPr lang="en-US" i="1" dirty="0" smtClean="0"/>
              <a:t>Max Steiner</a:t>
            </a:r>
            <a:endParaRPr lang="en-US" dirty="0"/>
          </a:p>
          <a:p>
            <a:pPr lvl="1"/>
            <a:r>
              <a:rPr lang="en-US" dirty="0" smtClean="0"/>
              <a:t>Bride of Frankenstein, </a:t>
            </a:r>
            <a:r>
              <a:rPr lang="en-US" i="1" dirty="0" smtClean="0"/>
              <a:t>Franz Waxman</a:t>
            </a:r>
            <a:endParaRPr lang="en-US" dirty="0" smtClean="0"/>
          </a:p>
          <a:p>
            <a:r>
              <a:rPr lang="en-US" dirty="0" smtClean="0"/>
              <a:t>1937</a:t>
            </a:r>
          </a:p>
          <a:p>
            <a:pPr lvl="1"/>
            <a:r>
              <a:rPr lang="en-US" dirty="0" smtClean="0"/>
              <a:t>Snow White and the Seven Dwarfs </a:t>
            </a:r>
            <a:endParaRPr lang="en-US" dirty="0"/>
          </a:p>
          <a:p>
            <a:r>
              <a:rPr lang="en-US" dirty="0" smtClean="0"/>
              <a:t>1938</a:t>
            </a:r>
          </a:p>
          <a:p>
            <a:pPr lvl="1"/>
            <a:r>
              <a:rPr lang="en-US" dirty="0" smtClean="0"/>
              <a:t>The Adventures of Robin Hood, </a:t>
            </a:r>
            <a:r>
              <a:rPr lang="en-US" i="1" dirty="0" smtClean="0"/>
              <a:t>Erich  Korngold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Snow White and the Seven Dwarfs </a:t>
            </a:r>
            <a:r>
              <a:rPr lang="en-US" dirty="0" smtClean="0"/>
              <a:t> was the first full-length animated film (1937)</a:t>
            </a:r>
          </a:p>
          <a:p>
            <a:pPr lvl="1"/>
            <a:r>
              <a:rPr lang="en-US" dirty="0" smtClean="0"/>
              <a:t>Earned more money than any film in the 1930s except for </a:t>
            </a:r>
            <a:r>
              <a:rPr lang="en-US" i="1" dirty="0" smtClean="0"/>
              <a:t>Gone with the Wind</a:t>
            </a:r>
          </a:p>
          <a:p>
            <a:pPr lvl="1"/>
            <a:r>
              <a:rPr lang="en-US" dirty="0" smtClean="0"/>
              <a:t>Music plays throughout</a:t>
            </a:r>
          </a:p>
          <a:p>
            <a:pPr lvl="2"/>
            <a:r>
              <a:rPr lang="en-US" dirty="0" smtClean="0"/>
              <a:t>Distinction between developed songs sung by </a:t>
            </a:r>
            <a:r>
              <a:rPr lang="en-US" dirty="0" smtClean="0">
                <a:hlinkClick r:id="rId2"/>
              </a:rPr>
              <a:t>humans</a:t>
            </a:r>
            <a:r>
              <a:rPr lang="en-US" dirty="0" smtClean="0"/>
              <a:t> and simple tunes for the </a:t>
            </a:r>
            <a:r>
              <a:rPr lang="en-US" dirty="0" smtClean="0">
                <a:hlinkClick r:id="rId3"/>
              </a:rPr>
              <a:t>dwarfs</a:t>
            </a:r>
            <a:endParaRPr lang="en-US" dirty="0" smtClean="0"/>
          </a:p>
          <a:p>
            <a:r>
              <a:rPr lang="en-US" dirty="0" smtClean="0"/>
              <a:t>Disney animated films were the top three grossing films in the 1940s (</a:t>
            </a:r>
            <a:r>
              <a:rPr lang="en-US" i="1" dirty="0" err="1" smtClean="0"/>
              <a:t>Pinnochio</a:t>
            </a:r>
            <a:r>
              <a:rPr lang="en-US" i="1" dirty="0" smtClean="0"/>
              <a:t>, Dumbo, Bambi)</a:t>
            </a:r>
          </a:p>
          <a:p>
            <a:r>
              <a:rPr lang="en-US" dirty="0" smtClean="0"/>
              <a:t>Disney stopped making feature films during WWII to make cartoons that supported the war effort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133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1939: Hollywood’s Greatest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Films:</a:t>
            </a:r>
          </a:p>
          <a:p>
            <a:pPr lvl="1"/>
            <a:r>
              <a:rPr lang="en-US" dirty="0" smtClean="0"/>
              <a:t>Mr. Smith Goes to Washington</a:t>
            </a:r>
          </a:p>
          <a:p>
            <a:pPr lvl="1"/>
            <a:r>
              <a:rPr lang="en-US" dirty="0" smtClean="0"/>
              <a:t>Stagecoach</a:t>
            </a:r>
          </a:p>
          <a:p>
            <a:pPr lvl="1"/>
            <a:r>
              <a:rPr lang="en-US" dirty="0" smtClean="0"/>
              <a:t>Wuthering Heights</a:t>
            </a:r>
          </a:p>
          <a:p>
            <a:pPr lvl="1"/>
            <a:r>
              <a:rPr lang="en-US" dirty="0" smtClean="0"/>
              <a:t>The Wizard of Oz</a:t>
            </a:r>
          </a:p>
          <a:p>
            <a:pPr lvl="1"/>
            <a:r>
              <a:rPr lang="en-US" dirty="0" smtClean="0"/>
              <a:t>Gone With the Wind</a:t>
            </a:r>
          </a:p>
        </p:txBody>
      </p:sp>
    </p:spTree>
    <p:extLst>
      <p:ext uri="{BB962C8B-B14F-4D97-AF65-F5344CB8AC3E}">
        <p14:creationId xmlns:p14="http://schemas.microsoft.com/office/powerpoint/2010/main" val="20585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Adapted Scores</a:t>
            </a:r>
            <a:r>
              <a:rPr lang="en-US" sz="4000" dirty="0" smtClean="0"/>
              <a:t>: </a:t>
            </a:r>
            <a:r>
              <a:rPr lang="en-US" sz="3100" dirty="0" smtClean="0"/>
              <a:t>large portion of borrowed content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Mr. Smith Goes to Washington</a:t>
            </a:r>
          </a:p>
          <a:p>
            <a:pPr lvl="1"/>
            <a:r>
              <a:rPr lang="en-US" dirty="0" smtClean="0"/>
              <a:t>Score by Dmitri </a:t>
            </a:r>
            <a:r>
              <a:rPr lang="en-US" dirty="0" err="1" smtClean="0"/>
              <a:t>Tiomkin</a:t>
            </a:r>
            <a:endParaRPr lang="en-US" dirty="0" smtClean="0"/>
          </a:p>
          <a:p>
            <a:pPr lvl="1"/>
            <a:r>
              <a:rPr lang="en-US" dirty="0" smtClean="0"/>
              <a:t>Very little underscoring because:</a:t>
            </a:r>
          </a:p>
          <a:p>
            <a:pPr lvl="2"/>
            <a:r>
              <a:rPr lang="en-US" dirty="0" smtClean="0"/>
              <a:t>Type of comedy</a:t>
            </a:r>
            <a:r>
              <a:rPr lang="en-US" dirty="0" smtClean="0">
                <a:sym typeface="Wingdings" panose="05000000000000000000" pitchFamily="2" charset="2"/>
              </a:rPr>
              <a:t> little underscoring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Populist film about the common man simple music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  <a:hlinkClick r:id="rId2"/>
              </a:rPr>
              <a:t>Little music due to the film taking place in the U.S. Senate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People felt is was inappropriate to have music playing for scenes in government buildings</a:t>
            </a:r>
          </a:p>
          <a:p>
            <a:pPr lvl="1"/>
            <a:r>
              <a:rPr lang="en-US" dirty="0">
                <a:hlinkClick r:id="rId3"/>
              </a:rPr>
              <a:t>The music that is used is adapted from American patriotic melodies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03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Stagecoach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2800" dirty="0" smtClean="0"/>
              <a:t>Adapted Score by Richard Hageman</a:t>
            </a:r>
          </a:p>
          <a:p>
            <a:pPr lvl="3"/>
            <a:r>
              <a:rPr lang="en-US" sz="2800" i="1" dirty="0" smtClean="0"/>
              <a:t>Stagecoach </a:t>
            </a:r>
            <a:r>
              <a:rPr lang="en-US" sz="2800" dirty="0" smtClean="0"/>
              <a:t>is the first great Western</a:t>
            </a:r>
          </a:p>
          <a:p>
            <a:r>
              <a:rPr lang="en-US" dirty="0" smtClean="0"/>
              <a:t>Score based on cowboy and folk tunes</a:t>
            </a:r>
          </a:p>
          <a:p>
            <a:r>
              <a:rPr lang="en-US" dirty="0" smtClean="0"/>
              <a:t>Hageman placed a </a:t>
            </a:r>
            <a:r>
              <a:rPr lang="en-US" b="1" dirty="0" smtClean="0"/>
              <a:t>lyrical tune over a fast-paced accompaniment</a:t>
            </a:r>
          </a:p>
          <a:p>
            <a:pPr lvl="1"/>
            <a:r>
              <a:rPr lang="en-US" dirty="0" smtClean="0">
                <a:hlinkClick r:id="rId2"/>
              </a:rPr>
              <a:t>Became a cliché in Westerns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Effectively uses music to show contrast between the stagecoach and Indians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240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80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Scores in 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hlinkClick r:id="rId2"/>
              </a:rPr>
              <a:t>Wuthering Heights</a:t>
            </a:r>
            <a:endParaRPr lang="en-US" i="1" dirty="0" smtClean="0"/>
          </a:p>
          <a:p>
            <a:pPr lvl="1"/>
            <a:r>
              <a:rPr lang="en-US" dirty="0" smtClean="0"/>
              <a:t>Score by Alfred Newman</a:t>
            </a:r>
          </a:p>
          <a:p>
            <a:pPr lvl="1"/>
            <a:r>
              <a:rPr lang="en-US" dirty="0" smtClean="0"/>
              <a:t>Heathcliff, a </a:t>
            </a:r>
            <a:r>
              <a:rPr lang="en-US" dirty="0"/>
              <a:t>poor boy of unknown origins is </a:t>
            </a:r>
            <a:r>
              <a:rPr lang="en-US" dirty="0" smtClean="0"/>
              <a:t>rescued from </a:t>
            </a:r>
            <a:r>
              <a:rPr lang="en-US" dirty="0"/>
              <a:t>poverty and taken in by </a:t>
            </a:r>
            <a:r>
              <a:rPr lang="en-US" dirty="0" smtClean="0"/>
              <a:t>a family </a:t>
            </a:r>
            <a:r>
              <a:rPr lang="en-US" dirty="0"/>
              <a:t>where </a:t>
            </a:r>
            <a:r>
              <a:rPr lang="en-US" dirty="0" smtClean="0"/>
              <a:t>he develops </a:t>
            </a:r>
            <a:r>
              <a:rPr lang="en-US" dirty="0"/>
              <a:t>an intense relationship with his </a:t>
            </a:r>
            <a:r>
              <a:rPr lang="en-US" dirty="0" smtClean="0"/>
              <a:t>foster 	sister</a:t>
            </a:r>
            <a:r>
              <a:rPr lang="en-US" dirty="0"/>
              <a:t>, Cathy. </a:t>
            </a:r>
            <a:endParaRPr lang="en-US" dirty="0" smtClean="0"/>
          </a:p>
          <a:p>
            <a:pPr lvl="1"/>
            <a:r>
              <a:rPr lang="en-US" dirty="0" smtClean="0"/>
              <a:t>Story and the weather focuses on the characters’ conflict, the music focuses on their love</a:t>
            </a:r>
          </a:p>
          <a:p>
            <a:pPr lvl="2"/>
            <a:r>
              <a:rPr lang="en-US" dirty="0" smtClean="0"/>
              <a:t>Music written mostly for strings</a:t>
            </a:r>
          </a:p>
          <a:p>
            <a:pPr lvl="1"/>
            <a:r>
              <a:rPr lang="en-US" dirty="0" smtClean="0"/>
              <a:t>Cathy’s </a:t>
            </a:r>
            <a:r>
              <a:rPr lang="en-US" dirty="0" smtClean="0">
                <a:hlinkClick r:id="rId3"/>
              </a:rPr>
              <a:t>love theme </a:t>
            </a:r>
            <a:r>
              <a:rPr lang="en-US" dirty="0" smtClean="0"/>
              <a:t>dominates the film and even plays through when she dies</a:t>
            </a:r>
          </a:p>
          <a:p>
            <a:pPr lvl="2"/>
            <a:r>
              <a:rPr lang="en-US" dirty="0" smtClean="0">
                <a:hlinkClick r:id="rId4"/>
              </a:rPr>
              <a:t>waltz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0"/>
            <a:ext cx="16383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15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Wizard of 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Greatest film musical of </a:t>
            </a:r>
          </a:p>
          <a:p>
            <a:pPr marL="457200" lvl="1" indent="0">
              <a:buNone/>
            </a:pPr>
            <a:r>
              <a:rPr lang="en-US" dirty="0" smtClean="0"/>
              <a:t>the 1930s</a:t>
            </a:r>
          </a:p>
          <a:p>
            <a:r>
              <a:rPr lang="en-US" dirty="0" smtClean="0"/>
              <a:t>Harold Arlen: wrote the songs</a:t>
            </a:r>
          </a:p>
          <a:p>
            <a:r>
              <a:rPr lang="en-US" dirty="0" smtClean="0"/>
              <a:t>Herbert </a:t>
            </a:r>
            <a:r>
              <a:rPr lang="en-US" dirty="0" err="1" smtClean="0"/>
              <a:t>Stothart</a:t>
            </a:r>
            <a:r>
              <a:rPr lang="en-US" dirty="0" smtClean="0"/>
              <a:t>: adapted the songs and wrote the underscoring</a:t>
            </a:r>
          </a:p>
          <a:p>
            <a:r>
              <a:rPr lang="en-US" i="1" dirty="0" smtClean="0">
                <a:hlinkClick r:id="rId2"/>
              </a:rPr>
              <a:t>Over the Rainbow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is the most fully developed song</a:t>
            </a:r>
          </a:p>
          <a:p>
            <a:pPr lvl="1"/>
            <a:r>
              <a:rPr lang="en-US" dirty="0" smtClean="0"/>
              <a:t>other songs are catchy tunes: </a:t>
            </a:r>
            <a:r>
              <a:rPr lang="en-US" dirty="0" smtClean="0">
                <a:hlinkClick r:id="rId3"/>
              </a:rPr>
              <a:t>Ding Dong, </a:t>
            </a:r>
            <a:r>
              <a:rPr lang="en-US" dirty="0" smtClean="0">
                <a:hlinkClick r:id="rId4"/>
              </a:rPr>
              <a:t>Yellow Brick</a:t>
            </a:r>
            <a:r>
              <a:rPr lang="en-US" dirty="0" smtClean="0"/>
              <a:t>, We’re Off to See the Wizard</a:t>
            </a:r>
          </a:p>
          <a:p>
            <a:pPr lvl="1"/>
            <a:r>
              <a:rPr lang="en-US" dirty="0" smtClean="0"/>
              <a:t>Full song in Kansas, short songs in Oz</a:t>
            </a:r>
          </a:p>
          <a:p>
            <a:r>
              <a:rPr lang="en-US" dirty="0" smtClean="0"/>
              <a:t>Also borrows from classical pieces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247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1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479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 Golden Age of Film</vt:lpstr>
      <vt:lpstr>Classical Film Score of the 1930s</vt:lpstr>
      <vt:lpstr>Important Films</vt:lpstr>
      <vt:lpstr>Animated Features</vt:lpstr>
      <vt:lpstr>1939: Hollywood’s Greatest Year</vt:lpstr>
      <vt:lpstr>Adapted Scores: large portion of borrowed content</vt:lpstr>
      <vt:lpstr>Stagecoach</vt:lpstr>
      <vt:lpstr>Original Scores in 1939</vt:lpstr>
      <vt:lpstr>Wizard of Oz</vt:lpstr>
      <vt:lpstr>Gone With the Wind</vt:lpstr>
    </vt:vector>
  </TitlesOfParts>
  <Company>CUSD10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Golden Age of Film</dc:title>
  <dc:creator>Kim Ladage</dc:creator>
  <cp:lastModifiedBy>Kim Ladage</cp:lastModifiedBy>
  <cp:revision>20</cp:revision>
  <cp:lastPrinted>2013-10-21T16:34:23Z</cp:lastPrinted>
  <dcterms:created xsi:type="dcterms:W3CDTF">2013-10-16T13:53:01Z</dcterms:created>
  <dcterms:modified xsi:type="dcterms:W3CDTF">2014-11-03T16:00:39Z</dcterms:modified>
</cp:coreProperties>
</file>