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3" autoAdjust="0"/>
    <p:restoredTop sz="94660"/>
  </p:normalViewPr>
  <p:slideViewPr>
    <p:cSldViewPr>
      <p:cViewPr varScale="1">
        <p:scale>
          <a:sx n="47" d="100"/>
          <a:sy n="47" d="100"/>
        </p:scale>
        <p:origin x="-6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4068EA-0E72-45E2-8C7D-4AACB8219135}"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2287900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4068EA-0E72-45E2-8C7D-4AACB8219135}"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127615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4068EA-0E72-45E2-8C7D-4AACB8219135}"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3976712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4068EA-0E72-45E2-8C7D-4AACB8219135}"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6753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4068EA-0E72-45E2-8C7D-4AACB8219135}" type="datetimeFigureOut">
              <a:rPr lang="en-US" smtClean="0"/>
              <a:t>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1854625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4068EA-0E72-45E2-8C7D-4AACB8219135}" type="datetimeFigureOut">
              <a:rPr lang="en-US" smtClean="0"/>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100436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4068EA-0E72-45E2-8C7D-4AACB8219135}" type="datetimeFigureOut">
              <a:rPr lang="en-US" smtClean="0"/>
              <a:t>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142828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4068EA-0E72-45E2-8C7D-4AACB8219135}" type="datetimeFigureOut">
              <a:rPr lang="en-US" smtClean="0"/>
              <a:t>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365642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068EA-0E72-45E2-8C7D-4AACB8219135}" type="datetimeFigureOut">
              <a:rPr lang="en-US" smtClean="0"/>
              <a:t>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175529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4068EA-0E72-45E2-8C7D-4AACB8219135}" type="datetimeFigureOut">
              <a:rPr lang="en-US" smtClean="0"/>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31623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4068EA-0E72-45E2-8C7D-4AACB8219135}" type="datetimeFigureOut">
              <a:rPr lang="en-US" smtClean="0"/>
              <a:t>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C387C0-41A6-435A-A873-4F7D7A4DD5DD}" type="slidenum">
              <a:rPr lang="en-US" smtClean="0"/>
              <a:t>‹#›</a:t>
            </a:fld>
            <a:endParaRPr lang="en-US"/>
          </a:p>
        </p:txBody>
      </p:sp>
    </p:spTree>
    <p:extLst>
      <p:ext uri="{BB962C8B-B14F-4D97-AF65-F5344CB8AC3E}">
        <p14:creationId xmlns:p14="http://schemas.microsoft.com/office/powerpoint/2010/main" val="4110623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068EA-0E72-45E2-8C7D-4AACB8219135}" type="datetimeFigureOut">
              <a:rPr lang="en-US" smtClean="0"/>
              <a:t>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C387C0-41A6-435A-A873-4F7D7A4DD5DD}" type="slidenum">
              <a:rPr lang="en-US" smtClean="0"/>
              <a:t>‹#›</a:t>
            </a:fld>
            <a:endParaRPr lang="en-US"/>
          </a:p>
        </p:txBody>
      </p:sp>
    </p:spTree>
    <p:extLst>
      <p:ext uri="{BB962C8B-B14F-4D97-AF65-F5344CB8AC3E}">
        <p14:creationId xmlns:p14="http://schemas.microsoft.com/office/powerpoint/2010/main" val="86373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youtube.com/watch?v=E-AmHZ17gW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youtube.com/watch?v=xPZigWFyK2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pCHYTILGez8" TargetMode="External"/><Relationship Id="rId7" Type="http://schemas.openxmlformats.org/officeDocument/2006/relationships/image" Target="../media/image4.png"/><Relationship Id="rId2" Type="http://schemas.openxmlformats.org/officeDocument/2006/relationships/hyperlink" Target="http://www.youtube.com/watch?v=EjMNNpIksaI"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youtube.com/watch?v=LvQTvLCeeU4"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afeshare.tv/w/gFqtmARBm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feshare.tv/w/gFqtmARBmI" TargetMode="External"/><Relationship Id="rId7" Type="http://schemas.openxmlformats.org/officeDocument/2006/relationships/image" Target="../media/image8.png"/><Relationship Id="rId2" Type="http://schemas.openxmlformats.org/officeDocument/2006/relationships/hyperlink" Target="http://safeshare.tv/w/hnufblGqjg"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hyperlink" Target="http://safeshare.tv/w/MkmkAIdeGk"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youtube.com/watch?v=WFrDg2BOX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Star Wars</a:t>
            </a:r>
            <a:endParaRPr lang="en-US" dirty="0"/>
          </a:p>
        </p:txBody>
      </p:sp>
      <p:sp>
        <p:nvSpPr>
          <p:cNvPr id="3" name="Subtitle 2"/>
          <p:cNvSpPr>
            <a:spLocks noGrp="1"/>
          </p:cNvSpPr>
          <p:nvPr>
            <p:ph type="subTitle"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9600"/>
            <a:ext cx="9144000" cy="5505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1460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Empire Strikes Back</a:t>
            </a:r>
            <a:endParaRPr lang="en-US" dirty="0"/>
          </a:p>
        </p:txBody>
      </p:sp>
      <p:sp>
        <p:nvSpPr>
          <p:cNvPr id="3" name="Content Placeholder 2"/>
          <p:cNvSpPr>
            <a:spLocks noGrp="1"/>
          </p:cNvSpPr>
          <p:nvPr>
            <p:ph idx="1"/>
          </p:nvPr>
        </p:nvSpPr>
        <p:spPr>
          <a:xfrm>
            <a:off x="457200" y="1600200"/>
            <a:ext cx="8229600" cy="5105400"/>
          </a:xfrm>
        </p:spPr>
        <p:txBody>
          <a:bodyPr>
            <a:normAutofit fontScale="62500" lnSpcReduction="20000"/>
          </a:bodyPr>
          <a:lstStyle/>
          <a:p>
            <a:pPr marL="0" indent="0">
              <a:buNone/>
            </a:pPr>
            <a:r>
              <a:rPr lang="en-US" sz="3800" dirty="0"/>
              <a:t>Imperial forces have since driven the Rebels to hide on the ice world </a:t>
            </a:r>
            <a:r>
              <a:rPr lang="en-US" sz="3800" dirty="0" err="1"/>
              <a:t>Hoth</a:t>
            </a:r>
            <a:r>
              <a:rPr lang="en-US" sz="3800" dirty="0"/>
              <a:t>. But even on such an icy, backwater world, they cannot escape the evil Darth Vader's eyes for long, and he devastates the Rebel base in an assault with the Imperial AT-AT walkers. Luke flees to </a:t>
            </a:r>
            <a:r>
              <a:rPr lang="en-US" sz="3800" dirty="0" err="1"/>
              <a:t>Dagobah</a:t>
            </a:r>
            <a:r>
              <a:rPr lang="en-US" sz="3800" dirty="0"/>
              <a:t> to begin Jedi training with Master Yoda, while Han Solo, Chewbacca, Princess Leia and C-3PO run the blockade of Imperial Star Destroyers in the Millennium Falcon. The Imperials pursue them across the galaxy and eventually catch up with them on </a:t>
            </a:r>
            <a:r>
              <a:rPr lang="en-US" sz="3800" dirty="0" err="1"/>
              <a:t>Bespin</a:t>
            </a:r>
            <a:r>
              <a:rPr lang="en-US" sz="3800" dirty="0"/>
              <a:t>. Now Darth Vader plans to use them as bait to lure Luke Skywalker to him, and </a:t>
            </a:r>
            <a:r>
              <a:rPr lang="en-US" sz="3800" dirty="0">
                <a:hlinkClick r:id="rId2"/>
              </a:rPr>
              <a:t>turns Han Solo over to </a:t>
            </a:r>
            <a:r>
              <a:rPr lang="en-US" sz="3800" dirty="0" err="1">
                <a:hlinkClick r:id="rId2"/>
              </a:rPr>
              <a:t>Boba</a:t>
            </a:r>
            <a:r>
              <a:rPr lang="en-US" sz="3800" dirty="0">
                <a:hlinkClick r:id="rId2"/>
              </a:rPr>
              <a:t> </a:t>
            </a:r>
            <a:r>
              <a:rPr lang="en-US" sz="3800" dirty="0" err="1">
                <a:hlinkClick r:id="rId2"/>
              </a:rPr>
              <a:t>Fett</a:t>
            </a:r>
            <a:r>
              <a:rPr lang="en-US" sz="3800" dirty="0">
                <a:hlinkClick r:id="rId2"/>
              </a:rPr>
              <a:t> as a prize to be delivered to crime lord </a:t>
            </a:r>
            <a:r>
              <a:rPr lang="en-US" sz="3800" dirty="0" err="1">
                <a:hlinkClick r:id="rId2"/>
              </a:rPr>
              <a:t>Jabba</a:t>
            </a:r>
            <a:r>
              <a:rPr lang="en-US" sz="3800" dirty="0">
                <a:hlinkClick r:id="rId2"/>
              </a:rPr>
              <a:t> the Hutt</a:t>
            </a:r>
            <a:r>
              <a:rPr lang="en-US" sz="3800" dirty="0"/>
              <a:t>.   Darth Vader tells Luke that he is his father, and tries to convince him to join him on the Dark side.  Luke falls off the ship and is rescued by Leia.  The movie ends with Luke getting fitted for an artificial hand while </a:t>
            </a:r>
            <a:r>
              <a:rPr lang="en-US" sz="3800" dirty="0" err="1"/>
              <a:t>Lando</a:t>
            </a:r>
            <a:r>
              <a:rPr lang="en-US" sz="3800" dirty="0"/>
              <a:t> and Chewbacca set out in the Falcon to locate Han Solo. </a:t>
            </a:r>
          </a:p>
          <a:p>
            <a:endParaRPr lang="en-US" dirty="0"/>
          </a:p>
        </p:txBody>
      </p:sp>
    </p:spTree>
    <p:extLst>
      <p:ext uri="{BB962C8B-B14F-4D97-AF65-F5344CB8AC3E}">
        <p14:creationId xmlns:p14="http://schemas.microsoft.com/office/powerpoint/2010/main" val="1669407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Return of the Jedi</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r>
              <a:rPr lang="en-US" sz="2800" dirty="0"/>
              <a:t>Darth Vader and the Empire are building a new, indestructible Death Star. Meanwhile, Han Solo has been imprisoned, and Luke Skywalker has sent R2-D2 and C-3PO to try and free him. Princess Leia - disguised as a bounty hunter - and Chewbacca go along as well. </a:t>
            </a:r>
            <a:r>
              <a:rPr lang="en-US" sz="2800" dirty="0">
                <a:hlinkClick r:id="rId2"/>
              </a:rPr>
              <a:t>The final battle takes place on the moon of </a:t>
            </a:r>
            <a:r>
              <a:rPr lang="en-US" sz="2800" dirty="0" err="1">
                <a:hlinkClick r:id="rId2"/>
              </a:rPr>
              <a:t>Endor</a:t>
            </a:r>
            <a:r>
              <a:rPr lang="en-US" sz="2800" dirty="0">
                <a:hlinkClick r:id="rId2"/>
              </a:rPr>
              <a:t>, with its natural inhabitants, the </a:t>
            </a:r>
            <a:r>
              <a:rPr lang="en-US" sz="2800" dirty="0" err="1">
                <a:hlinkClick r:id="rId2"/>
              </a:rPr>
              <a:t>Ewoks</a:t>
            </a:r>
            <a:r>
              <a:rPr lang="en-US" sz="2800" dirty="0">
                <a:hlinkClick r:id="rId2"/>
              </a:rPr>
              <a:t>, lending a hand to the Rebels</a:t>
            </a:r>
            <a:r>
              <a:rPr lang="en-US" sz="2800" dirty="0"/>
              <a:t>. Darth Vader is killed by the </a:t>
            </a:r>
            <a:r>
              <a:rPr lang="en-US" sz="2800" dirty="0" err="1"/>
              <a:t>Emporer</a:t>
            </a:r>
            <a:r>
              <a:rPr lang="en-US" sz="2800" dirty="0"/>
              <a:t>, the Death Star is destroyed and everyone celebrates on </a:t>
            </a:r>
            <a:r>
              <a:rPr lang="en-US" sz="2800" dirty="0" err="1"/>
              <a:t>Endor</a:t>
            </a:r>
            <a:r>
              <a:rPr lang="en-US" sz="2800" dirty="0"/>
              <a:t>. </a:t>
            </a:r>
          </a:p>
          <a:p>
            <a:endParaRPr lang="en-US" dirty="0"/>
          </a:p>
        </p:txBody>
      </p:sp>
    </p:spTree>
    <p:extLst>
      <p:ext uri="{BB962C8B-B14F-4D97-AF65-F5344CB8AC3E}">
        <p14:creationId xmlns:p14="http://schemas.microsoft.com/office/powerpoint/2010/main" val="3332966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The Importance of </a:t>
            </a:r>
            <a:r>
              <a:rPr lang="en-US" i="1" dirty="0" smtClean="0">
                <a:solidFill>
                  <a:srgbClr val="FF0000"/>
                </a:solidFill>
              </a:rPr>
              <a:t>Star Wars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Beginning of Neoclassical phase</a:t>
            </a:r>
          </a:p>
          <a:p>
            <a:pPr lvl="1"/>
            <a:r>
              <a:rPr lang="en-US" dirty="0" smtClean="0">
                <a:solidFill>
                  <a:srgbClr val="FF0000"/>
                </a:solidFill>
              </a:rPr>
              <a:t>Neoclassicism: return to the “golden era”</a:t>
            </a:r>
          </a:p>
          <a:p>
            <a:r>
              <a:rPr lang="en-US" dirty="0" smtClean="0">
                <a:solidFill>
                  <a:srgbClr val="FF0000"/>
                </a:solidFill>
              </a:rPr>
              <a:t>Return to romanticism (wanted to get an emotional response from the audience)</a:t>
            </a:r>
          </a:p>
        </p:txBody>
      </p:sp>
    </p:spTree>
    <p:extLst>
      <p:ext uri="{BB962C8B-B14F-4D97-AF65-F5344CB8AC3E}">
        <p14:creationId xmlns:p14="http://schemas.microsoft.com/office/powerpoint/2010/main" val="3536578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smtClean="0">
                <a:solidFill>
                  <a:srgbClr val="FF0000"/>
                </a:solidFill>
              </a:rPr>
              <a:t>Just like a classical film score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Use of symphony orchestra</a:t>
            </a:r>
          </a:p>
          <a:p>
            <a:r>
              <a:rPr lang="en-US" dirty="0" smtClean="0">
                <a:solidFill>
                  <a:srgbClr val="FF0000"/>
                </a:solidFill>
              </a:rPr>
              <a:t>Wall-to-wall underscoring</a:t>
            </a:r>
          </a:p>
          <a:p>
            <a:r>
              <a:rPr lang="en-US" dirty="0" smtClean="0">
                <a:solidFill>
                  <a:srgbClr val="FF0000"/>
                </a:solidFill>
              </a:rPr>
              <a:t>Music supports the mood</a:t>
            </a:r>
          </a:p>
          <a:p>
            <a:r>
              <a:rPr lang="en-US" dirty="0" smtClean="0">
                <a:solidFill>
                  <a:srgbClr val="FF0000"/>
                </a:solidFill>
              </a:rPr>
              <a:t>Post-romantic style of music</a:t>
            </a:r>
          </a:p>
          <a:p>
            <a:r>
              <a:rPr lang="en-US" dirty="0" smtClean="0">
                <a:solidFill>
                  <a:srgbClr val="FF0000"/>
                </a:solidFill>
              </a:rPr>
              <a:t>Unity through leitmotifs</a:t>
            </a:r>
            <a:endParaRPr lang="en-US" dirty="0">
              <a:solidFill>
                <a:srgbClr val="FF0000"/>
              </a:solidFill>
            </a:endParaRPr>
          </a:p>
        </p:txBody>
      </p:sp>
    </p:spTree>
    <p:extLst>
      <p:ext uri="{BB962C8B-B14F-4D97-AF65-F5344CB8AC3E}">
        <p14:creationId xmlns:p14="http://schemas.microsoft.com/office/powerpoint/2010/main" val="3845295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John Williams’ Style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Traditional style (timeless)</a:t>
            </a:r>
          </a:p>
          <a:p>
            <a:r>
              <a:rPr lang="en-US" dirty="0" smtClean="0">
                <a:solidFill>
                  <a:srgbClr val="FF0000"/>
                </a:solidFill>
              </a:rPr>
              <a:t>Popular music only used for source music</a:t>
            </a:r>
          </a:p>
          <a:p>
            <a:r>
              <a:rPr lang="en-US" dirty="0" smtClean="0">
                <a:solidFill>
                  <a:srgbClr val="FF0000"/>
                </a:solidFill>
              </a:rPr>
              <a:t>Borrowed from Copland’s “American” style</a:t>
            </a:r>
          </a:p>
          <a:p>
            <a:r>
              <a:rPr lang="en-US" dirty="0" smtClean="0">
                <a:solidFill>
                  <a:srgbClr val="FF0000"/>
                </a:solidFill>
              </a:rPr>
              <a:t>Quotes and imitates other classical pieces</a:t>
            </a:r>
            <a:endParaRPr lang="en-US" dirty="0">
              <a:solidFill>
                <a:srgbClr val="FF0000"/>
              </a:solidFill>
            </a:endParaRPr>
          </a:p>
        </p:txBody>
      </p:sp>
    </p:spTree>
    <p:extLst>
      <p:ext uri="{BB962C8B-B14F-4D97-AF65-F5344CB8AC3E}">
        <p14:creationId xmlns:p14="http://schemas.microsoft.com/office/powerpoint/2010/main" val="2849350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Leitmotifs(Themes for a character/place/idea))</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Most films have 1 leitmotif (Jaws)</a:t>
            </a:r>
          </a:p>
          <a:p>
            <a:r>
              <a:rPr lang="en-US" dirty="0" smtClean="0">
                <a:solidFill>
                  <a:srgbClr val="FF0000"/>
                </a:solidFill>
              </a:rPr>
              <a:t>The Star Wars movies have many that are used throughout the original trilogy and the newer prequels</a:t>
            </a:r>
            <a:endParaRPr lang="en-US" dirty="0">
              <a:solidFill>
                <a:srgbClr val="FF0000"/>
              </a:solidFill>
            </a:endParaRPr>
          </a:p>
        </p:txBody>
      </p:sp>
    </p:spTree>
    <p:extLst>
      <p:ext uri="{BB962C8B-B14F-4D97-AF65-F5344CB8AC3E}">
        <p14:creationId xmlns:p14="http://schemas.microsoft.com/office/powerpoint/2010/main" val="3411189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Leitmotifs in Star Wars: Episode IV</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solidFill>
                  <a:srgbClr val="FFFF00"/>
                </a:solidFill>
                <a:hlinkClick r:id="rId2"/>
              </a:rPr>
              <a:t>Luke Skywalker</a:t>
            </a:r>
          </a:p>
          <a:p>
            <a:endParaRPr lang="en-US" dirty="0" smtClean="0">
              <a:solidFill>
                <a:srgbClr val="FFFF00"/>
              </a:solidFill>
              <a:hlinkClick r:id="rId2"/>
            </a:endParaRPr>
          </a:p>
          <a:p>
            <a:endParaRPr lang="en-US" dirty="0" smtClean="0">
              <a:solidFill>
                <a:srgbClr val="FFFF00"/>
              </a:solidFill>
              <a:hlinkClick r:id="rId2"/>
            </a:endParaRPr>
          </a:p>
          <a:p>
            <a:r>
              <a:rPr lang="en-US" dirty="0" smtClean="0">
                <a:solidFill>
                  <a:srgbClr val="FFFF00"/>
                </a:solidFill>
                <a:hlinkClick r:id="rId3"/>
              </a:rPr>
              <a:t>Obi-Wan Kenobi/The Force</a:t>
            </a:r>
            <a:endParaRPr lang="en-US" dirty="0" smtClean="0">
              <a:solidFill>
                <a:srgbClr val="FFFF00"/>
              </a:solidFill>
              <a:hlinkClick r:id="rId2"/>
            </a:endParaRPr>
          </a:p>
          <a:p>
            <a:endParaRPr lang="en-US" dirty="0" smtClean="0">
              <a:solidFill>
                <a:srgbClr val="FFFF00"/>
              </a:solidFill>
              <a:hlinkClick r:id="rId2"/>
            </a:endParaRPr>
          </a:p>
          <a:p>
            <a:endParaRPr lang="en-US" dirty="0" smtClean="0">
              <a:solidFill>
                <a:srgbClr val="FFFF00"/>
              </a:solidFill>
              <a:hlinkClick r:id="rId2"/>
            </a:endParaRPr>
          </a:p>
          <a:p>
            <a:r>
              <a:rPr lang="en-US" dirty="0" smtClean="0">
                <a:solidFill>
                  <a:srgbClr val="FFFF00"/>
                </a:solidFill>
                <a:hlinkClick r:id="rId4"/>
              </a:rPr>
              <a:t>Princess Leia</a:t>
            </a:r>
            <a:endParaRPr lang="en-US" dirty="0" smtClean="0">
              <a:solidFill>
                <a:srgbClr val="FFFF00"/>
              </a:solidFill>
            </a:endParaRP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95918" y="1371600"/>
            <a:ext cx="1485681" cy="1675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47052" y="1867766"/>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1228" y="4343400"/>
            <a:ext cx="2466975" cy="18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4421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Leitmotifs in Star Wars: Episode IV</a:t>
            </a:r>
            <a:endParaRPr lang="en-US" dirty="0"/>
          </a:p>
        </p:txBody>
      </p:sp>
      <p:sp>
        <p:nvSpPr>
          <p:cNvPr id="3" name="Content Placeholder 2"/>
          <p:cNvSpPr>
            <a:spLocks noGrp="1"/>
          </p:cNvSpPr>
          <p:nvPr>
            <p:ph idx="1"/>
          </p:nvPr>
        </p:nvSpPr>
        <p:spPr>
          <a:xfrm>
            <a:off x="381000" y="1447800"/>
            <a:ext cx="8229600" cy="4525963"/>
          </a:xfrm>
        </p:spPr>
        <p:txBody>
          <a:bodyPr/>
          <a:lstStyle/>
          <a:p>
            <a:r>
              <a:rPr lang="en-US" dirty="0" smtClean="0">
                <a:hlinkClick r:id="rId2"/>
              </a:rPr>
              <a:t>Imperial March</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704975"/>
            <a:ext cx="3657600" cy="2381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137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Leitmotifs for </a:t>
            </a:r>
            <a:r>
              <a:rPr lang="en-US" i="1" dirty="0" smtClean="0"/>
              <a:t>Empire Strikes Back</a:t>
            </a:r>
            <a:endParaRPr lang="en-US" dirty="0"/>
          </a:p>
        </p:txBody>
      </p:sp>
      <p:sp>
        <p:nvSpPr>
          <p:cNvPr id="3" name="Content Placeholder 2"/>
          <p:cNvSpPr>
            <a:spLocks noGrp="1"/>
          </p:cNvSpPr>
          <p:nvPr>
            <p:ph idx="1"/>
          </p:nvPr>
        </p:nvSpPr>
        <p:spPr/>
        <p:txBody>
          <a:bodyPr/>
          <a:lstStyle/>
          <a:p>
            <a:pPr lvl="0"/>
            <a:r>
              <a:rPr lang="en-US" dirty="0">
                <a:solidFill>
                  <a:srgbClr val="FFFF00"/>
                </a:solidFill>
                <a:hlinkClick r:id="rId2"/>
              </a:rPr>
              <a:t>Darth </a:t>
            </a:r>
            <a:r>
              <a:rPr lang="en-US" dirty="0" smtClean="0">
                <a:solidFill>
                  <a:srgbClr val="FFFF00"/>
                </a:solidFill>
                <a:hlinkClick r:id="rId2"/>
              </a:rPr>
              <a:t>Vader</a:t>
            </a:r>
          </a:p>
          <a:p>
            <a:pPr marL="0" lvl="0" indent="0">
              <a:buNone/>
            </a:pPr>
            <a:endParaRPr lang="en-US" dirty="0" smtClean="0">
              <a:solidFill>
                <a:srgbClr val="FFFF00"/>
              </a:solidFill>
              <a:hlinkClick r:id="rId2"/>
            </a:endParaRPr>
          </a:p>
          <a:p>
            <a:pPr lvl="0"/>
            <a:endParaRPr lang="en-US" dirty="0">
              <a:solidFill>
                <a:srgbClr val="FFFF00"/>
              </a:solidFill>
              <a:hlinkClick r:id="rId2"/>
            </a:endParaRPr>
          </a:p>
          <a:p>
            <a:pPr lvl="0"/>
            <a:r>
              <a:rPr lang="en-US" dirty="0">
                <a:solidFill>
                  <a:srgbClr val="FFFF00"/>
                </a:solidFill>
                <a:hlinkClick r:id="rId2"/>
              </a:rPr>
              <a:t>Han Solo &amp; Princess </a:t>
            </a:r>
            <a:r>
              <a:rPr lang="en-US" dirty="0" smtClean="0">
                <a:solidFill>
                  <a:srgbClr val="FFFF00"/>
                </a:solidFill>
                <a:hlinkClick r:id="rId2"/>
              </a:rPr>
              <a:t>Leia</a:t>
            </a:r>
          </a:p>
          <a:p>
            <a:pPr lvl="0"/>
            <a:endParaRPr lang="en-US" dirty="0">
              <a:solidFill>
                <a:srgbClr val="FFFF00"/>
              </a:solidFill>
              <a:hlinkClick r:id="rId2"/>
            </a:endParaRPr>
          </a:p>
          <a:p>
            <a:pPr lvl="0"/>
            <a:r>
              <a:rPr lang="en-US" dirty="0">
                <a:solidFill>
                  <a:srgbClr val="FFFF00"/>
                </a:solidFill>
                <a:hlinkClick r:id="rId2"/>
              </a:rPr>
              <a:t>Yoda</a:t>
            </a:r>
            <a:endParaRPr lang="en-US" dirty="0">
              <a:solidFill>
                <a:srgbClr val="FFFF00"/>
              </a:solidFill>
            </a:endParaRPr>
          </a:p>
          <a:p>
            <a:endParaRPr lang="en-US" dirty="0"/>
          </a:p>
        </p:txBody>
      </p:sp>
      <p:pic>
        <p:nvPicPr>
          <p:cNvPr id="3074"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2591" y="1447800"/>
            <a:ext cx="2466975"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2371725"/>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63053" y="4343400"/>
            <a:ext cx="1990725"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164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Star Wars: Episode IV - A New </a:t>
            </a:r>
            <a:r>
              <a:rPr lang="en-US" b="1" u="sng" dirty="0" smtClean="0"/>
              <a:t>Hope</a:t>
            </a:r>
            <a:r>
              <a:rPr lang="en-US" dirty="0"/>
              <a:t/>
            </a:r>
            <a:br>
              <a:rPr lang="en-US" dirty="0"/>
            </a:br>
            <a:endParaRPr lang="en-US" dirty="0"/>
          </a:p>
        </p:txBody>
      </p:sp>
      <p:sp>
        <p:nvSpPr>
          <p:cNvPr id="3" name="Content Placeholder 2"/>
          <p:cNvSpPr>
            <a:spLocks noGrp="1"/>
          </p:cNvSpPr>
          <p:nvPr>
            <p:ph idx="1"/>
          </p:nvPr>
        </p:nvSpPr>
        <p:spPr>
          <a:xfrm>
            <a:off x="457200" y="914400"/>
            <a:ext cx="6534150" cy="5211763"/>
          </a:xfrm>
        </p:spPr>
        <p:txBody>
          <a:bodyPr>
            <a:normAutofit fontScale="85000" lnSpcReduction="20000"/>
          </a:bodyPr>
          <a:lstStyle/>
          <a:p>
            <a:pPr marL="0" indent="0">
              <a:buNone/>
            </a:pPr>
            <a:r>
              <a:rPr lang="en-US" dirty="0" smtClean="0"/>
              <a:t>The </a:t>
            </a:r>
            <a:r>
              <a:rPr lang="en-US" dirty="0"/>
              <a:t>story concerns a farm boy named Luke Skywalker who discovers that the used robot recently purchased by his family plays back a </a:t>
            </a:r>
            <a:r>
              <a:rPr lang="en-US" dirty="0">
                <a:hlinkClick r:id="rId2"/>
              </a:rPr>
              <a:t>message from one Princess Leia begging for help from Obi-Wan Kenobi</a:t>
            </a:r>
            <a:r>
              <a:rPr lang="en-US" dirty="0"/>
              <a:t>. Luke asks his father's friend Ben Kenobi  about this, and he discovers that Ben and Obi-Wan are one and the same. Kenobi tells Luke of the battle of the rebels against the ruling Empire and the spiritual energy called "The Force." Soon Luke, Kenobi, and a mercenary named Han Solo join forces to rescue Princess Leia from the Empire's mammoth warship, the </a:t>
            </a:r>
            <a:r>
              <a:rPr lang="en-US" i="1" dirty="0"/>
              <a:t>Death Star</a:t>
            </a:r>
            <a:r>
              <a:rPr lang="en-US" dirty="0"/>
              <a:t>, controlled by evil genius Darth Vader.</a:t>
            </a:r>
          </a:p>
          <a:p>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1350" y="4713142"/>
            <a:ext cx="2152650" cy="212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8762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569</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Star Wars</vt:lpstr>
      <vt:lpstr>The Importance of Star Wars</vt:lpstr>
      <vt:lpstr>Just like a classical film score</vt:lpstr>
      <vt:lpstr>John Williams’ Style</vt:lpstr>
      <vt:lpstr>Leitmotifs(Themes for a character/place/idea))</vt:lpstr>
      <vt:lpstr>Leitmotifs in Star Wars: Episode IV</vt:lpstr>
      <vt:lpstr>Leitmotifs in Star Wars: Episode IV</vt:lpstr>
      <vt:lpstr>New Leitmotifs for Empire Strikes Back</vt:lpstr>
      <vt:lpstr>Star Wars: Episode IV - A New Hope </vt:lpstr>
      <vt:lpstr>The Empire Strikes Back</vt:lpstr>
      <vt:lpstr>The Return of the Jedi</vt:lpstr>
    </vt:vector>
  </TitlesOfParts>
  <Company>CUSD10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 Wars</dc:title>
  <dc:creator>Kim Ladage</dc:creator>
  <cp:lastModifiedBy>Kim Ladage</cp:lastModifiedBy>
  <cp:revision>57</cp:revision>
  <dcterms:created xsi:type="dcterms:W3CDTF">2014-02-03T17:32:04Z</dcterms:created>
  <dcterms:modified xsi:type="dcterms:W3CDTF">2015-02-06T18:34:46Z</dcterms:modified>
</cp:coreProperties>
</file>